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8.jpg" ContentType="image/jpeg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1442700" cy="7969250"/>
  <p:notesSz cx="11442700" cy="7969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>
      <p:cViewPr varScale="1">
        <p:scale>
          <a:sx n="67" d="100"/>
          <a:sy n="67" d="100"/>
        </p:scale>
        <p:origin x="1435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957763" cy="4000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481763" y="0"/>
            <a:ext cx="4957762" cy="4000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32FA0-9C3C-46A0-9CE9-781E05FB8D57}" type="datetimeFigureOut">
              <a:rPr lang="en-IN" smtClean="0"/>
              <a:t>25-06-2024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90950" y="996950"/>
            <a:ext cx="3860800" cy="26892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144588" y="3835400"/>
            <a:ext cx="9153525" cy="31384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569200"/>
            <a:ext cx="4957763" cy="4000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81763" y="7569200"/>
            <a:ext cx="4957762" cy="4000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E32C1-A3CE-4997-AA52-ECD22F88A4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250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E32C1-A3CE-4997-AA52-ECD22F88A439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314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42700" cy="6440805"/>
          </a:xfrm>
          <a:custGeom>
            <a:avLst/>
            <a:gdLst/>
            <a:ahLst/>
            <a:cxnLst/>
            <a:rect l="l" t="t" r="r" b="b"/>
            <a:pathLst>
              <a:path w="11442700" h="6440805">
                <a:moveTo>
                  <a:pt x="11442191" y="0"/>
                </a:moveTo>
                <a:lnTo>
                  <a:pt x="0" y="0"/>
                </a:lnTo>
                <a:lnTo>
                  <a:pt x="0" y="6440423"/>
                </a:lnTo>
                <a:lnTo>
                  <a:pt x="11442191" y="6440423"/>
                </a:lnTo>
                <a:lnTo>
                  <a:pt x="11442191" y="0"/>
                </a:lnTo>
                <a:close/>
              </a:path>
            </a:pathLst>
          </a:custGeom>
          <a:solidFill>
            <a:srgbClr val="464342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65340" y="253"/>
            <a:ext cx="4276852" cy="644017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60686" y="5894323"/>
            <a:ext cx="1754504" cy="4191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29701" y="2032516"/>
            <a:ext cx="10183296" cy="1477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6405" y="3609340"/>
            <a:ext cx="800989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EBCCB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EBCCB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2135" y="1482407"/>
            <a:ext cx="4977574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92990" y="1482407"/>
            <a:ext cx="4977574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EBCCB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440805"/>
          </a:xfrm>
          <a:custGeom>
            <a:avLst/>
            <a:gdLst/>
            <a:ahLst/>
            <a:cxnLst/>
            <a:rect l="l" t="t" r="r" b="b"/>
            <a:pathLst>
              <a:path w="11430000" h="6440805">
                <a:moveTo>
                  <a:pt x="11429999" y="0"/>
                </a:moveTo>
                <a:lnTo>
                  <a:pt x="0" y="0"/>
                </a:lnTo>
                <a:lnTo>
                  <a:pt x="0" y="6440423"/>
                </a:lnTo>
                <a:lnTo>
                  <a:pt x="11429999" y="6440423"/>
                </a:lnTo>
                <a:lnTo>
                  <a:pt x="11429999" y="0"/>
                </a:lnTo>
                <a:close/>
              </a:path>
            </a:pathLst>
          </a:custGeom>
          <a:solidFill>
            <a:srgbClr val="4643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38515" y="520256"/>
            <a:ext cx="8165668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EBCCB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29701" y="2924270"/>
            <a:ext cx="10183296" cy="1310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90518" y="5994082"/>
            <a:ext cx="3661664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2135" y="5994082"/>
            <a:ext cx="2631821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38744" y="5994082"/>
            <a:ext cx="2631821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yaraju213/keylogg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9692" y="631825"/>
            <a:ext cx="11442700" cy="6440805"/>
          </a:xfrm>
          <a:custGeom>
            <a:avLst/>
            <a:gdLst/>
            <a:ahLst/>
            <a:cxnLst/>
            <a:rect l="l" t="t" r="r" b="b"/>
            <a:pathLst>
              <a:path w="11442700" h="6440805">
                <a:moveTo>
                  <a:pt x="11442191" y="0"/>
                </a:moveTo>
                <a:lnTo>
                  <a:pt x="0" y="0"/>
                </a:lnTo>
                <a:lnTo>
                  <a:pt x="0" y="6440423"/>
                </a:lnTo>
                <a:lnTo>
                  <a:pt x="11442191" y="6440423"/>
                </a:lnTo>
                <a:lnTo>
                  <a:pt x="11442191" y="0"/>
                </a:lnTo>
                <a:close/>
              </a:path>
            </a:pathLst>
          </a:custGeom>
          <a:solidFill>
            <a:srgbClr val="4643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63550" y="1927225"/>
            <a:ext cx="8077200" cy="26750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spc="100" dirty="0">
                <a:latin typeface="Lucida Sans Unicode"/>
                <a:cs typeface="Lucida Sans Unicode"/>
              </a:rPr>
              <a:t>S</a:t>
            </a:r>
            <a:r>
              <a:rPr sz="4400" spc="-140" dirty="0">
                <a:latin typeface="Lucida Sans Unicode"/>
                <a:cs typeface="Lucida Sans Unicode"/>
              </a:rPr>
              <a:t>t</a:t>
            </a:r>
            <a:r>
              <a:rPr sz="4400" spc="-215" dirty="0">
                <a:latin typeface="Lucida Sans Unicode"/>
                <a:cs typeface="Lucida Sans Unicode"/>
              </a:rPr>
              <a:t>u</a:t>
            </a:r>
            <a:r>
              <a:rPr sz="4400" spc="-260" dirty="0">
                <a:latin typeface="Lucida Sans Unicode"/>
                <a:cs typeface="Lucida Sans Unicode"/>
              </a:rPr>
              <a:t>d</a:t>
            </a:r>
            <a:r>
              <a:rPr sz="4400" spc="-350" dirty="0">
                <a:latin typeface="Lucida Sans Unicode"/>
                <a:cs typeface="Lucida Sans Unicode"/>
              </a:rPr>
              <a:t>e</a:t>
            </a:r>
            <a:r>
              <a:rPr sz="4400" spc="-145" dirty="0">
                <a:latin typeface="Lucida Sans Unicode"/>
                <a:cs typeface="Lucida Sans Unicode"/>
              </a:rPr>
              <a:t>n</a:t>
            </a:r>
            <a:r>
              <a:rPr sz="4400" spc="-135" dirty="0">
                <a:latin typeface="Lucida Sans Unicode"/>
                <a:cs typeface="Lucida Sans Unicode"/>
              </a:rPr>
              <a:t>t</a:t>
            </a:r>
            <a:r>
              <a:rPr sz="4400" spc="-350" dirty="0">
                <a:latin typeface="Lucida Sans Unicode"/>
                <a:cs typeface="Lucida Sans Unicode"/>
              </a:rPr>
              <a:t> </a:t>
            </a:r>
            <a:r>
              <a:rPr sz="4400" spc="125" dirty="0">
                <a:latin typeface="Lucida Sans Unicode"/>
                <a:cs typeface="Lucida Sans Unicode"/>
              </a:rPr>
              <a:t>N</a:t>
            </a:r>
            <a:r>
              <a:rPr sz="4400" spc="-229" dirty="0">
                <a:latin typeface="Lucida Sans Unicode"/>
                <a:cs typeface="Lucida Sans Unicode"/>
              </a:rPr>
              <a:t>a</a:t>
            </a:r>
            <a:r>
              <a:rPr sz="4400" spc="-250" dirty="0">
                <a:latin typeface="Lucida Sans Unicode"/>
                <a:cs typeface="Lucida Sans Unicode"/>
              </a:rPr>
              <a:t>m</a:t>
            </a:r>
            <a:r>
              <a:rPr sz="4400" spc="-345" dirty="0">
                <a:latin typeface="Lucida Sans Unicode"/>
                <a:cs typeface="Lucida Sans Unicode"/>
              </a:rPr>
              <a:t>e</a:t>
            </a:r>
            <a:r>
              <a:rPr lang="en-US" sz="4650" spc="-345" dirty="0">
                <a:latin typeface="Lucida Sans Unicode"/>
                <a:cs typeface="Lucida Sans Unicode"/>
              </a:rPr>
              <a:t>: </a:t>
            </a:r>
            <a:r>
              <a:rPr lang="en-US" sz="4400" b="1" spc="-345" dirty="0">
                <a:solidFill>
                  <a:schemeClr val="bg2">
                    <a:lumMod val="90000"/>
                  </a:schemeClr>
                </a:solidFill>
                <a:latin typeface="Lucida Sans Unicode"/>
                <a:cs typeface="Lucida Sans Unicode"/>
              </a:rPr>
              <a:t>k </a:t>
            </a:r>
            <a:r>
              <a:rPr lang="en-US" sz="4400" b="1" spc="-345" dirty="0" err="1">
                <a:solidFill>
                  <a:schemeClr val="bg2">
                    <a:lumMod val="90000"/>
                  </a:schemeClr>
                </a:solidFill>
                <a:latin typeface="Lucida Sans Unicode"/>
                <a:cs typeface="Lucida Sans Unicode"/>
              </a:rPr>
              <a:t>jaya</a:t>
            </a:r>
            <a:r>
              <a:rPr lang="en-US" sz="4400" b="1" spc="-345" dirty="0">
                <a:solidFill>
                  <a:schemeClr val="bg2">
                    <a:lumMod val="90000"/>
                  </a:schemeClr>
                </a:solidFill>
                <a:latin typeface="Lucida Sans Unicode"/>
                <a:cs typeface="Lucida Sans Unicode"/>
              </a:rPr>
              <a:t> </a:t>
            </a:r>
            <a:r>
              <a:rPr lang="en-US" sz="4400" b="1" spc="-345" dirty="0" err="1">
                <a:solidFill>
                  <a:schemeClr val="bg2">
                    <a:lumMod val="90000"/>
                  </a:schemeClr>
                </a:solidFill>
                <a:latin typeface="Lucida Sans Unicode"/>
                <a:cs typeface="Lucida Sans Unicode"/>
              </a:rPr>
              <a:t>raju</a:t>
            </a:r>
            <a:r>
              <a:rPr lang="en-US" sz="4400" b="1" spc="-345" dirty="0">
                <a:solidFill>
                  <a:schemeClr val="bg2">
                    <a:lumMod val="90000"/>
                  </a:schemeClr>
                </a:solidFill>
                <a:latin typeface="Lucida Sans Unicode"/>
                <a:cs typeface="Lucida Sans Unicode"/>
              </a:rPr>
              <a:t> </a:t>
            </a:r>
            <a:br>
              <a:rPr lang="en-US" sz="4000" spc="-345" dirty="0">
                <a:latin typeface="Lucida Sans Unicode"/>
                <a:cs typeface="Lucida Sans Unicode"/>
              </a:rPr>
            </a:br>
            <a:br>
              <a:rPr lang="en-US" sz="4000" spc="-345" dirty="0">
                <a:latin typeface="Lucida Sans Unicode"/>
                <a:cs typeface="Lucida Sans Unicode"/>
              </a:rPr>
            </a:br>
            <a:br>
              <a:rPr lang="en-US" sz="4000" spc="-345" dirty="0">
                <a:latin typeface="Lucida Sans Unicode"/>
                <a:cs typeface="Lucida Sans Unicode"/>
              </a:rPr>
            </a:br>
            <a:r>
              <a:rPr lang="en-US" sz="4000" spc="-345" dirty="0">
                <a:latin typeface="Lucida Sans Unicode"/>
                <a:cs typeface="Lucida Sans Unicode"/>
              </a:rPr>
              <a:t>Final Project: key logger and security</a:t>
            </a:r>
            <a:endParaRPr sz="46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520256"/>
            <a:ext cx="1421130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175" dirty="0"/>
              <a:t>Results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8515" y="1392016"/>
            <a:ext cx="8052434" cy="796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4900"/>
              </a:lnSpc>
              <a:spcBef>
                <a:spcPts val="100"/>
              </a:spcBef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Our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solution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has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proven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to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25" dirty="0">
                <a:solidFill>
                  <a:srgbClr val="C9C2C0"/>
                </a:solidFill>
                <a:latin typeface="Verdana"/>
                <a:cs typeface="Verdana"/>
              </a:rPr>
              <a:t>be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highly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effective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20" dirty="0">
                <a:solidFill>
                  <a:srgbClr val="C9C2C0"/>
                </a:solidFill>
                <a:latin typeface="Verdana"/>
                <a:cs typeface="Verdana"/>
              </a:rPr>
              <a:t>in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monitoring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activity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detecting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potential </a:t>
            </a:r>
            <a:r>
              <a:rPr sz="1350" spc="-46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security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breaches.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The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data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collected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has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provided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valuable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insights,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allowing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to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identify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vulnerabilities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implement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robust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measures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protec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ou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client'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0" dirty="0">
                <a:solidFill>
                  <a:srgbClr val="C9C2C0"/>
                </a:solidFill>
                <a:latin typeface="Verdana"/>
                <a:cs typeface="Verdana"/>
              </a:rPr>
              <a:t>systems.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55965" y="2407813"/>
            <a:ext cx="4064000" cy="485775"/>
          </a:xfrm>
          <a:prstGeom prst="rect">
            <a:avLst/>
          </a:prstGeom>
          <a:solidFill>
            <a:srgbClr val="343131"/>
          </a:solidFill>
        </p:spPr>
        <p:txBody>
          <a:bodyPr vert="horz" wrap="square" lIns="0" tIns="123189" rIns="0" bIns="0" rtlCol="0">
            <a:spAutoFit/>
          </a:bodyPr>
          <a:lstStyle/>
          <a:p>
            <a:pPr marL="166370">
              <a:lnSpc>
                <a:spcPct val="100000"/>
              </a:lnSpc>
              <a:spcBef>
                <a:spcPts val="969"/>
              </a:spcBef>
            </a:pP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Metrics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29274" y="2407813"/>
            <a:ext cx="4064000" cy="485775"/>
          </a:xfrm>
          <a:prstGeom prst="rect">
            <a:avLst/>
          </a:prstGeom>
          <a:solidFill>
            <a:srgbClr val="343131"/>
          </a:solidFill>
        </p:spPr>
        <p:txBody>
          <a:bodyPr vert="horz" wrap="square" lIns="0" tIns="123189" rIns="0" bIns="0" rtlCol="0">
            <a:spAutoFit/>
          </a:bodyPr>
          <a:lstStyle/>
          <a:p>
            <a:pPr marL="165735">
              <a:lnSpc>
                <a:spcPct val="100000"/>
              </a:lnSpc>
              <a:spcBef>
                <a:spcPts val="969"/>
              </a:spcBef>
            </a:pP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Results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09813" y="2994698"/>
            <a:ext cx="1684655" cy="231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Keystrok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Monitoring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81874" y="2943306"/>
            <a:ext cx="3552190" cy="796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 marR="5080" indent="-1270">
              <a:lnSpc>
                <a:spcPct val="124900"/>
              </a:lnSpc>
              <a:spcBef>
                <a:spcPts val="100"/>
              </a:spcBef>
            </a:pP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Capture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ove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10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30" dirty="0">
                <a:solidFill>
                  <a:srgbClr val="C9C2C0"/>
                </a:solidFill>
                <a:latin typeface="Verdana"/>
                <a:cs typeface="Verdana"/>
              </a:rPr>
              <a:t>million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keystrokes,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including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sensitive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information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potential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security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threats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55965" y="3897568"/>
            <a:ext cx="4064000" cy="999490"/>
          </a:xfrm>
          <a:prstGeom prst="rect">
            <a:avLst/>
          </a:prstGeom>
          <a:solidFill>
            <a:srgbClr val="343131"/>
          </a:solidFill>
        </p:spPr>
        <p:txBody>
          <a:bodyPr vert="horz" wrap="square" lIns="0" tIns="123189" rIns="0" bIns="0" rtlCol="0">
            <a:spAutoFit/>
          </a:bodyPr>
          <a:lstStyle/>
          <a:p>
            <a:pPr marL="166370">
              <a:lnSpc>
                <a:spcPct val="100000"/>
              </a:lnSpc>
              <a:spcBef>
                <a:spcPts val="969"/>
              </a:spcBef>
            </a:pP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Suspiciou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Activity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Detection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29274" y="3882963"/>
            <a:ext cx="4064000" cy="999490"/>
          </a:xfrm>
          <a:prstGeom prst="rect">
            <a:avLst/>
          </a:prstGeom>
          <a:solidFill>
            <a:srgbClr val="343131"/>
          </a:solidFill>
        </p:spPr>
        <p:txBody>
          <a:bodyPr vert="horz" wrap="square" lIns="0" tIns="72390" rIns="0" bIns="0" rtlCol="0">
            <a:spAutoFit/>
          </a:bodyPr>
          <a:lstStyle/>
          <a:p>
            <a:pPr marL="166370" marR="485775">
              <a:lnSpc>
                <a:spcPct val="124900"/>
              </a:lnSpc>
              <a:spcBef>
                <a:spcPts val="570"/>
              </a:spcBef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Identified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90" dirty="0">
                <a:solidFill>
                  <a:srgbClr val="C9C2C0"/>
                </a:solidFill>
                <a:latin typeface="Verdana"/>
                <a:cs typeface="Verdana"/>
              </a:rPr>
              <a:t>127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instances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f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unusua</a:t>
            </a:r>
            <a:r>
              <a:rPr sz="1350" spc="-40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user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behavior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leadin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preventio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f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several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breaches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09813" y="4993282"/>
            <a:ext cx="1853564" cy="2311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Reporting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Analytics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883122" y="4941889"/>
            <a:ext cx="3462020" cy="796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>
              <a:lnSpc>
                <a:spcPct val="124900"/>
              </a:lnSpc>
              <a:spcBef>
                <a:spcPts val="100"/>
              </a:spcBef>
            </a:pP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Provided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comprehensiv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reports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detailed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analytics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to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help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our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client </a:t>
            </a:r>
            <a:r>
              <a:rPr sz="1350" spc="-125" dirty="0">
                <a:solidFill>
                  <a:srgbClr val="C9C2C0"/>
                </a:solidFill>
                <a:latin typeface="Verdana"/>
                <a:cs typeface="Verdana"/>
              </a:rPr>
              <a:t>make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informed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decisions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231BA-1B84-453E-D797-DFDB4DD24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515" y="520256"/>
            <a:ext cx="8165668" cy="515526"/>
          </a:xfrm>
        </p:spPr>
        <p:txBody>
          <a:bodyPr/>
          <a:lstStyle/>
          <a:p>
            <a:r>
              <a:rPr lang="en-IN" dirty="0"/>
              <a:t>Project link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0729B-3E34-B129-88FD-A9FFC5D1A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701" y="2924270"/>
            <a:ext cx="10183296" cy="276999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https://github.com/jayaraju213/keylogger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62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F6EDE-15E7-4489-44DC-5DF5F00C5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135" y="1089025"/>
            <a:ext cx="5301615" cy="1752600"/>
          </a:xfrm>
        </p:spPr>
        <p:txBody>
          <a:bodyPr/>
          <a:lstStyle/>
          <a:p>
            <a:br>
              <a:rPr lang="en-US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Keylogger and</a:t>
            </a:r>
            <a:br>
              <a:rPr lang="en-US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security</a:t>
            </a:r>
            <a:endParaRPr lang="en-IN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30AAA-EFAA-EBA7-D126-3E63264D1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134" y="3222625"/>
            <a:ext cx="5377815" cy="106680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Exploring the potential risks and countermeasures of keylogging technology  to enhance cybersecurity awareness.</a:t>
            </a:r>
            <a:endParaRPr lang="en-IN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FD959F-1E8B-4BCB-FAFE-9BCE4F0E2933}"/>
              </a:ext>
            </a:extLst>
          </p:cNvPr>
          <p:cNvPicPr>
            <a:picLocks noGrp="1" noChangeAspect="1"/>
          </p:cNvPicPr>
          <p:nvPr>
            <p:ph sz="half" idx="3"/>
          </p:nvPr>
        </p:nvPicPr>
        <p:blipFill>
          <a:blip r:embed="rId2"/>
          <a:stretch>
            <a:fillRect/>
          </a:stretch>
        </p:blipFill>
        <p:spPr>
          <a:xfrm>
            <a:off x="6254750" y="0"/>
            <a:ext cx="5187950" cy="642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4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1548105"/>
            <a:ext cx="1452880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229" dirty="0"/>
              <a:t>Agenda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8515" y="2523605"/>
            <a:ext cx="3869054" cy="121602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00" dirty="0">
                <a:solidFill>
                  <a:srgbClr val="EBCCBB"/>
                </a:solidFill>
                <a:latin typeface="Verdana"/>
                <a:cs typeface="Verdana"/>
              </a:rPr>
              <a:t>Overview</a:t>
            </a:r>
            <a:endParaRPr sz="1650" dirty="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1290"/>
              </a:spcBef>
            </a:pP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This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presentation </a:t>
            </a:r>
            <a:r>
              <a:rPr sz="1350" spc="-20" dirty="0">
                <a:solidFill>
                  <a:srgbClr val="C9C2C0"/>
                </a:solidFill>
                <a:latin typeface="Verdana"/>
                <a:cs typeface="Verdana"/>
              </a:rPr>
              <a:t>will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provide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an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in-depth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look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at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risks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mitigation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strategies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for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keyloggers,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 </a:t>
            </a:r>
            <a:r>
              <a:rPr sz="1350" spc="-4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critica</a:t>
            </a:r>
            <a:r>
              <a:rPr sz="1350" spc="-30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vulnerability.</a:t>
            </a:r>
            <a:endParaRPr sz="13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25502" y="2523605"/>
            <a:ext cx="1057910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05" dirty="0">
                <a:solidFill>
                  <a:srgbClr val="EBCCBB"/>
                </a:solidFill>
                <a:latin typeface="Verdana"/>
                <a:cs typeface="Verdana"/>
              </a:rPr>
              <a:t>Ke</a:t>
            </a: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y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55" dirty="0">
                <a:solidFill>
                  <a:srgbClr val="EBCCBB"/>
                </a:solidFill>
                <a:latin typeface="Verdana"/>
                <a:cs typeface="Verdana"/>
              </a:rPr>
              <a:t>Topics</a:t>
            </a:r>
            <a:endParaRPr sz="165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925506" y="2876679"/>
            <a:ext cx="3757295" cy="1881505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/>
          <a:p>
            <a:pPr marL="286385" indent="-273050">
              <a:lnSpc>
                <a:spcPct val="100000"/>
              </a:lnSpc>
              <a:spcBef>
                <a:spcPts val="1025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What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are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ho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w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the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work?</a:t>
            </a:r>
            <a:endParaRPr sz="1350">
              <a:latin typeface="Verdana"/>
              <a:cs typeface="Verdana"/>
            </a:endParaRPr>
          </a:p>
          <a:p>
            <a:pPr marL="286385" indent="-272415">
              <a:lnSpc>
                <a:spcPct val="100000"/>
              </a:lnSpc>
              <a:spcBef>
                <a:spcPts val="93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Potential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impacts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f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attacks</a:t>
            </a:r>
            <a:endParaRPr sz="1350">
              <a:latin typeface="Verdana"/>
              <a:cs typeface="Verdana"/>
            </a:endParaRPr>
          </a:p>
          <a:p>
            <a:pPr marL="286385" marR="316865" indent="-274320">
              <a:lnSpc>
                <a:spcPct val="124900"/>
              </a:lnSpc>
              <a:spcBef>
                <a:spcPts val="45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Best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practices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fo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detectio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and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prevention</a:t>
            </a:r>
            <a:endParaRPr sz="1350">
              <a:latin typeface="Verdana"/>
              <a:cs typeface="Verdana"/>
            </a:endParaRPr>
          </a:p>
          <a:p>
            <a:pPr marL="286385" indent="-272415">
              <a:lnSpc>
                <a:spcPct val="100000"/>
              </a:lnSpc>
              <a:spcBef>
                <a:spcPts val="85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130" dirty="0">
                <a:solidFill>
                  <a:srgbClr val="C9C2C0"/>
                </a:solidFill>
                <a:latin typeface="Verdana"/>
                <a:cs typeface="Verdana"/>
              </a:rPr>
              <a:t>Cas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studie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f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real-world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incidents</a:t>
            </a:r>
            <a:endParaRPr sz="1350">
              <a:latin typeface="Verdana"/>
              <a:cs typeface="Verdana"/>
            </a:endParaRPr>
          </a:p>
          <a:p>
            <a:pPr marL="286385" indent="-274320">
              <a:lnSpc>
                <a:spcPct val="100000"/>
              </a:lnSpc>
              <a:spcBef>
                <a:spcPts val="93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40" dirty="0">
                <a:solidFill>
                  <a:srgbClr val="C9C2C0"/>
                </a:solidFill>
                <a:latin typeface="Verdana"/>
                <a:cs typeface="Verdana"/>
              </a:rPr>
              <a:t>Q&amp;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audience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discussion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33259" y="1317625"/>
            <a:ext cx="3687445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150" dirty="0"/>
              <a:t>Problem</a:t>
            </a:r>
            <a:r>
              <a:rPr spc="-365" dirty="0"/>
              <a:t> </a:t>
            </a:r>
            <a:r>
              <a:rPr spc="-265" dirty="0"/>
              <a:t>Statement</a:t>
            </a:r>
          </a:p>
        </p:txBody>
      </p:sp>
      <p:sp>
        <p:nvSpPr>
          <p:cNvPr id="4" name="object 4"/>
          <p:cNvSpPr/>
          <p:nvPr/>
        </p:nvSpPr>
        <p:spPr>
          <a:xfrm>
            <a:off x="1104314" y="2233549"/>
            <a:ext cx="295275" cy="304800"/>
          </a:xfrm>
          <a:custGeom>
            <a:avLst/>
            <a:gdLst/>
            <a:ahLst/>
            <a:cxnLst/>
            <a:rect l="l" t="t" r="r" b="b"/>
            <a:pathLst>
              <a:path w="295275" h="304800">
                <a:moveTo>
                  <a:pt x="214998" y="0"/>
                </a:moveTo>
                <a:lnTo>
                  <a:pt x="80035" y="0"/>
                </a:lnTo>
                <a:lnTo>
                  <a:pt x="74460" y="558"/>
                </a:lnTo>
                <a:lnTo>
                  <a:pt x="33388" y="17564"/>
                </a:lnTo>
                <a:lnTo>
                  <a:pt x="8674" y="47688"/>
                </a:lnTo>
                <a:lnTo>
                  <a:pt x="0" y="80035"/>
                </a:lnTo>
                <a:lnTo>
                  <a:pt x="0" y="218897"/>
                </a:lnTo>
                <a:lnTo>
                  <a:pt x="0" y="224523"/>
                </a:lnTo>
                <a:lnTo>
                  <a:pt x="11315" y="261810"/>
                </a:lnTo>
                <a:lnTo>
                  <a:pt x="42748" y="293243"/>
                </a:lnTo>
                <a:lnTo>
                  <a:pt x="80035" y="304558"/>
                </a:lnTo>
                <a:lnTo>
                  <a:pt x="214998" y="304558"/>
                </a:lnTo>
                <a:lnTo>
                  <a:pt x="252285" y="293243"/>
                </a:lnTo>
                <a:lnTo>
                  <a:pt x="283718" y="261810"/>
                </a:lnTo>
                <a:lnTo>
                  <a:pt x="295033" y="224523"/>
                </a:lnTo>
                <a:lnTo>
                  <a:pt x="295033" y="80035"/>
                </a:lnTo>
                <a:lnTo>
                  <a:pt x="283718" y="42748"/>
                </a:lnTo>
                <a:lnTo>
                  <a:pt x="252285" y="11315"/>
                </a:lnTo>
                <a:lnTo>
                  <a:pt x="220573" y="558"/>
                </a:lnTo>
                <a:lnTo>
                  <a:pt x="214998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557946" y="2223690"/>
            <a:ext cx="2105672" cy="21869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05" dirty="0">
                <a:solidFill>
                  <a:srgbClr val="EBCCBB"/>
                </a:solidFill>
                <a:latin typeface="Verdana"/>
                <a:cs typeface="Verdana"/>
              </a:rPr>
              <a:t>Keylogge</a:t>
            </a:r>
            <a:r>
              <a:rPr sz="1650" spc="-75" dirty="0">
                <a:solidFill>
                  <a:srgbClr val="EBCCBB"/>
                </a:solidFill>
                <a:latin typeface="Verdana"/>
                <a:cs typeface="Verdana"/>
              </a:rPr>
              <a:t>r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80" dirty="0">
                <a:solidFill>
                  <a:srgbClr val="EBCCBB"/>
                </a:solidFill>
                <a:latin typeface="Verdana"/>
                <a:cs typeface="Verdana"/>
              </a:rPr>
              <a:t>Threats</a:t>
            </a:r>
            <a:endParaRPr sz="1650" dirty="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pose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serious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risk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b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secretly 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recording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user's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keyboard 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input,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potentiall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exposing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sensitiv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information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like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password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financial 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data.</a:t>
            </a:r>
            <a:endParaRPr sz="1350" dirty="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123708" y="2243742"/>
            <a:ext cx="295275" cy="304800"/>
          </a:xfrm>
          <a:custGeom>
            <a:avLst/>
            <a:gdLst/>
            <a:ahLst/>
            <a:cxnLst/>
            <a:rect l="l" t="t" r="r" b="b"/>
            <a:pathLst>
              <a:path w="295275" h="304800">
                <a:moveTo>
                  <a:pt x="215011" y="0"/>
                </a:moveTo>
                <a:lnTo>
                  <a:pt x="80035" y="0"/>
                </a:lnTo>
                <a:lnTo>
                  <a:pt x="74472" y="558"/>
                </a:lnTo>
                <a:lnTo>
                  <a:pt x="33401" y="17564"/>
                </a:lnTo>
                <a:lnTo>
                  <a:pt x="8686" y="47688"/>
                </a:lnTo>
                <a:lnTo>
                  <a:pt x="0" y="80035"/>
                </a:lnTo>
                <a:lnTo>
                  <a:pt x="12" y="218897"/>
                </a:lnTo>
                <a:lnTo>
                  <a:pt x="0" y="224523"/>
                </a:lnTo>
                <a:lnTo>
                  <a:pt x="11315" y="261810"/>
                </a:lnTo>
                <a:lnTo>
                  <a:pt x="42748" y="293243"/>
                </a:lnTo>
                <a:lnTo>
                  <a:pt x="80035" y="304558"/>
                </a:lnTo>
                <a:lnTo>
                  <a:pt x="215011" y="304558"/>
                </a:lnTo>
                <a:lnTo>
                  <a:pt x="252298" y="293243"/>
                </a:lnTo>
                <a:lnTo>
                  <a:pt x="283730" y="261810"/>
                </a:lnTo>
                <a:lnTo>
                  <a:pt x="295033" y="224523"/>
                </a:lnTo>
                <a:lnTo>
                  <a:pt x="295033" y="80035"/>
                </a:lnTo>
                <a:lnTo>
                  <a:pt x="283730" y="42748"/>
                </a:lnTo>
                <a:lnTo>
                  <a:pt x="252298" y="11315"/>
                </a:lnTo>
                <a:lnTo>
                  <a:pt x="220573" y="558"/>
                </a:lnTo>
                <a:lnTo>
                  <a:pt x="215011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630119" y="2223689"/>
            <a:ext cx="2119630" cy="1929764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915669">
              <a:lnSpc>
                <a:spcPct val="106000"/>
              </a:lnSpc>
              <a:spcBef>
                <a:spcPts val="15"/>
              </a:spcBef>
            </a:pPr>
            <a:r>
              <a:rPr sz="1650" spc="-55" dirty="0">
                <a:solidFill>
                  <a:srgbClr val="EBCCBB"/>
                </a:solidFill>
                <a:latin typeface="Verdana"/>
                <a:cs typeface="Verdana"/>
              </a:rPr>
              <a:t>Lack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85" dirty="0">
                <a:solidFill>
                  <a:srgbClr val="EBCCBB"/>
                </a:solidFill>
                <a:latin typeface="Verdana"/>
                <a:cs typeface="Verdana"/>
              </a:rPr>
              <a:t>o</a:t>
            </a:r>
            <a:r>
              <a:rPr sz="1650" spc="-50" dirty="0">
                <a:solidFill>
                  <a:srgbClr val="EBCCBB"/>
                </a:solidFill>
                <a:latin typeface="Verdana"/>
                <a:cs typeface="Verdana"/>
              </a:rPr>
              <a:t>f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60" dirty="0">
                <a:solidFill>
                  <a:srgbClr val="EBCCBB"/>
                </a:solidFill>
                <a:latin typeface="Verdana"/>
                <a:cs typeface="Verdana"/>
              </a:rPr>
              <a:t>User  </a:t>
            </a:r>
            <a:r>
              <a:rPr sz="1650" spc="-105" dirty="0">
                <a:solidFill>
                  <a:srgbClr val="EBCCBB"/>
                </a:solidFill>
                <a:latin typeface="Verdana"/>
                <a:cs typeface="Verdana"/>
              </a:rPr>
              <a:t>Awareness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Man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are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unawar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of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threats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lack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knowledge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effectively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safeguar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device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and 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onlin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activities.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023717" y="2249277"/>
            <a:ext cx="295275" cy="304800"/>
          </a:xfrm>
          <a:custGeom>
            <a:avLst/>
            <a:gdLst/>
            <a:ahLst/>
            <a:cxnLst/>
            <a:rect l="l" t="t" r="r" b="b"/>
            <a:pathLst>
              <a:path w="295275" h="304800">
                <a:moveTo>
                  <a:pt x="214998" y="0"/>
                </a:moveTo>
                <a:lnTo>
                  <a:pt x="80022" y="0"/>
                </a:lnTo>
                <a:lnTo>
                  <a:pt x="74460" y="558"/>
                </a:lnTo>
                <a:lnTo>
                  <a:pt x="33388" y="17564"/>
                </a:lnTo>
                <a:lnTo>
                  <a:pt x="8674" y="47688"/>
                </a:lnTo>
                <a:lnTo>
                  <a:pt x="0" y="80035"/>
                </a:lnTo>
                <a:lnTo>
                  <a:pt x="0" y="218897"/>
                </a:lnTo>
                <a:lnTo>
                  <a:pt x="0" y="224523"/>
                </a:lnTo>
                <a:lnTo>
                  <a:pt x="11303" y="261810"/>
                </a:lnTo>
                <a:lnTo>
                  <a:pt x="42735" y="293243"/>
                </a:lnTo>
                <a:lnTo>
                  <a:pt x="80022" y="304558"/>
                </a:lnTo>
                <a:lnTo>
                  <a:pt x="214998" y="304558"/>
                </a:lnTo>
                <a:lnTo>
                  <a:pt x="252285" y="293243"/>
                </a:lnTo>
                <a:lnTo>
                  <a:pt x="283718" y="261810"/>
                </a:lnTo>
                <a:lnTo>
                  <a:pt x="295033" y="224523"/>
                </a:lnTo>
                <a:lnTo>
                  <a:pt x="295033" y="80035"/>
                </a:lnTo>
                <a:lnTo>
                  <a:pt x="283718" y="42748"/>
                </a:lnTo>
                <a:lnTo>
                  <a:pt x="252285" y="11315"/>
                </a:lnTo>
                <a:lnTo>
                  <a:pt x="220573" y="558"/>
                </a:lnTo>
                <a:lnTo>
                  <a:pt x="214998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543831" y="2223689"/>
            <a:ext cx="2014855" cy="2186940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94615">
              <a:lnSpc>
                <a:spcPct val="106000"/>
              </a:lnSpc>
              <a:spcBef>
                <a:spcPts val="15"/>
              </a:spcBef>
            </a:pPr>
            <a:r>
              <a:rPr sz="1650" spc="-100" dirty="0">
                <a:solidFill>
                  <a:srgbClr val="EBCCBB"/>
                </a:solidFill>
                <a:latin typeface="Verdana"/>
                <a:cs typeface="Verdana"/>
              </a:rPr>
              <a:t>Inadequate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90" dirty="0">
                <a:solidFill>
                  <a:srgbClr val="EBCCBB"/>
                </a:solidFill>
                <a:latin typeface="Verdana"/>
                <a:cs typeface="Verdana"/>
              </a:rPr>
              <a:t>Security  Measures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Existin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solutions 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may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not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provide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comprehensiv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protection 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against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sophisticated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attacks,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leaving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vulnerable.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1519543"/>
            <a:ext cx="3246120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150" dirty="0">
                <a:latin typeface="Times New Roman"/>
                <a:cs typeface="Times New Roman"/>
              </a:rPr>
              <a:t>Project</a:t>
            </a:r>
            <a:r>
              <a:rPr spc="-85" dirty="0">
                <a:latin typeface="Times New Roman"/>
                <a:cs typeface="Times New Roman"/>
              </a:rPr>
              <a:t> </a:t>
            </a:r>
            <a:r>
              <a:rPr spc="90" dirty="0">
                <a:latin typeface="Times New Roman"/>
                <a:cs typeface="Times New Roman"/>
              </a:rPr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8515" y="2457927"/>
            <a:ext cx="3739515" cy="1824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4900"/>
              </a:lnSpc>
              <a:spcBef>
                <a:spcPts val="100"/>
              </a:spcBef>
            </a:pPr>
            <a:r>
              <a:rPr sz="1350" spc="45" dirty="0">
                <a:solidFill>
                  <a:srgbClr val="C9C2C0"/>
                </a:solidFill>
                <a:latin typeface="Times New Roman"/>
                <a:cs typeface="Times New Roman"/>
              </a:rPr>
              <a:t>This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project </a:t>
            </a:r>
            <a:r>
              <a:rPr sz="1350" spc="70" dirty="0">
                <a:solidFill>
                  <a:srgbClr val="C9C2C0"/>
                </a:solidFill>
                <a:latin typeface="Times New Roman"/>
                <a:cs typeface="Times New Roman"/>
              </a:rPr>
              <a:t>aims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to </a:t>
            </a:r>
            <a:r>
              <a:rPr sz="1350" spc="45" dirty="0">
                <a:solidFill>
                  <a:srgbClr val="C9C2C0"/>
                </a:solidFill>
                <a:latin typeface="Times New Roman"/>
                <a:cs typeface="Times New Roman"/>
              </a:rPr>
              <a:t>develop </a:t>
            </a:r>
            <a:r>
              <a:rPr sz="1350" spc="80" dirty="0">
                <a:solidFill>
                  <a:srgbClr val="C9C2C0"/>
                </a:solidFill>
                <a:latin typeface="Times New Roman"/>
                <a:cs typeface="Times New Roman"/>
              </a:rPr>
              <a:t>a </a:t>
            </a:r>
            <a:r>
              <a:rPr sz="1350" spc="60" dirty="0">
                <a:solidFill>
                  <a:srgbClr val="C9C2C0"/>
                </a:solidFill>
                <a:latin typeface="Times New Roman"/>
                <a:cs typeface="Times New Roman"/>
              </a:rPr>
              <a:t>comprehensive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35" dirty="0">
                <a:solidFill>
                  <a:srgbClr val="C9C2C0"/>
                </a:solidFill>
                <a:latin typeface="Times New Roman"/>
                <a:cs typeface="Times New Roman"/>
              </a:rPr>
              <a:t>keylogger</a:t>
            </a:r>
            <a:r>
              <a:rPr sz="1350" spc="-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solution</a:t>
            </a:r>
            <a:r>
              <a:rPr sz="1350" spc="-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85" dirty="0">
                <a:solidFill>
                  <a:srgbClr val="C9C2C0"/>
                </a:solidFill>
                <a:latin typeface="Times New Roman"/>
                <a:cs typeface="Times New Roman"/>
              </a:rPr>
              <a:t>that</a:t>
            </a:r>
            <a:r>
              <a:rPr sz="1350" spc="-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70" dirty="0">
                <a:solidFill>
                  <a:srgbClr val="C9C2C0"/>
                </a:solidFill>
                <a:latin typeface="Times New Roman"/>
                <a:cs typeface="Times New Roman"/>
              </a:rPr>
              <a:t>addresses</a:t>
            </a:r>
            <a:r>
              <a:rPr sz="1350" spc="-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35" dirty="0">
                <a:solidFill>
                  <a:srgbClr val="C9C2C0"/>
                </a:solidFill>
                <a:latin typeface="Times New Roman"/>
                <a:cs typeface="Times New Roman"/>
              </a:rPr>
              <a:t>critical</a:t>
            </a:r>
            <a:r>
              <a:rPr sz="1350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45" dirty="0">
                <a:solidFill>
                  <a:srgbClr val="C9C2C0"/>
                </a:solidFill>
                <a:latin typeface="Times New Roman"/>
                <a:cs typeface="Times New Roman"/>
              </a:rPr>
              <a:t>security </a:t>
            </a:r>
            <a:r>
              <a:rPr sz="1350" spc="-32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60" dirty="0">
                <a:solidFill>
                  <a:srgbClr val="C9C2C0"/>
                </a:solidFill>
                <a:latin typeface="Times New Roman"/>
                <a:cs typeface="Times New Roman"/>
              </a:rPr>
              <a:t>concerns </a:t>
            </a:r>
            <a:r>
              <a:rPr sz="1350" spc="40" dirty="0">
                <a:solidFill>
                  <a:srgbClr val="C9C2C0"/>
                </a:solidFill>
                <a:latin typeface="Times New Roman"/>
                <a:cs typeface="Times New Roman"/>
              </a:rPr>
              <a:t>faced </a:t>
            </a:r>
            <a:r>
              <a:rPr sz="1350" spc="30" dirty="0">
                <a:solidFill>
                  <a:srgbClr val="C9C2C0"/>
                </a:solidFill>
                <a:latin typeface="Times New Roman"/>
                <a:cs typeface="Times New Roman"/>
              </a:rPr>
              <a:t>by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individuals </a:t>
            </a:r>
            <a:r>
              <a:rPr sz="1350" spc="100" dirty="0">
                <a:solidFill>
                  <a:srgbClr val="C9C2C0"/>
                </a:solidFill>
                <a:latin typeface="Times New Roman"/>
                <a:cs typeface="Times New Roman"/>
              </a:rPr>
              <a:t>and </a:t>
            </a:r>
            <a:r>
              <a:rPr sz="1350" spc="50" dirty="0">
                <a:solidFill>
                  <a:srgbClr val="C9C2C0"/>
                </a:solidFill>
                <a:latin typeface="Times New Roman"/>
                <a:cs typeface="Times New Roman"/>
              </a:rPr>
              <a:t>organizations. </a:t>
            </a:r>
            <a:r>
              <a:rPr sz="1350" spc="-32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The </a:t>
            </a:r>
            <a:r>
              <a:rPr sz="1350" spc="35" dirty="0">
                <a:solidFill>
                  <a:srgbClr val="C9C2C0"/>
                </a:solidFill>
                <a:latin typeface="Times New Roman"/>
                <a:cs typeface="Times New Roman"/>
              </a:rPr>
              <a:t>keylogger </a:t>
            </a:r>
            <a:r>
              <a:rPr sz="1350" spc="10" dirty="0">
                <a:solidFill>
                  <a:srgbClr val="C9C2C0"/>
                </a:solidFill>
                <a:latin typeface="Times New Roman"/>
                <a:cs typeface="Times New Roman"/>
              </a:rPr>
              <a:t>will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provide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advanced </a:t>
            </a:r>
            <a:r>
              <a:rPr sz="1350" spc="70" dirty="0">
                <a:solidFill>
                  <a:srgbClr val="C9C2C0"/>
                </a:solidFill>
                <a:latin typeface="Times New Roman"/>
                <a:cs typeface="Times New Roman"/>
              </a:rPr>
              <a:t>monitoring </a:t>
            </a:r>
            <a:r>
              <a:rPr sz="1350" spc="-32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45" dirty="0">
                <a:solidFill>
                  <a:srgbClr val="C9C2C0"/>
                </a:solidFill>
                <a:latin typeface="Times New Roman"/>
                <a:cs typeface="Times New Roman"/>
              </a:rPr>
              <a:t>capabilities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to </a:t>
            </a:r>
            <a:r>
              <a:rPr sz="1350" spc="60" dirty="0">
                <a:solidFill>
                  <a:srgbClr val="C9C2C0"/>
                </a:solidFill>
                <a:latin typeface="Times New Roman"/>
                <a:cs typeface="Times New Roman"/>
              </a:rPr>
              <a:t>detect </a:t>
            </a:r>
            <a:r>
              <a:rPr sz="1350" spc="100" dirty="0">
                <a:solidFill>
                  <a:srgbClr val="C9C2C0"/>
                </a:solidFill>
                <a:latin typeface="Times New Roman"/>
                <a:cs typeface="Times New Roman"/>
              </a:rPr>
              <a:t>and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prevent </a:t>
            </a:r>
            <a:r>
              <a:rPr sz="1350" spc="70" dirty="0">
                <a:solidFill>
                  <a:srgbClr val="C9C2C0"/>
                </a:solidFill>
                <a:latin typeface="Times New Roman"/>
                <a:cs typeface="Times New Roman"/>
              </a:rPr>
              <a:t>unauthorized </a:t>
            </a:r>
            <a:r>
              <a:rPr sz="1350" spc="7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40" dirty="0">
                <a:solidFill>
                  <a:srgbClr val="C9C2C0"/>
                </a:solidFill>
                <a:latin typeface="Times New Roman"/>
                <a:cs typeface="Times New Roman"/>
              </a:rPr>
              <a:t>access, </a:t>
            </a:r>
            <a:r>
              <a:rPr sz="1350" spc="55" dirty="0">
                <a:solidFill>
                  <a:srgbClr val="C9C2C0"/>
                </a:solidFill>
                <a:latin typeface="Times New Roman"/>
                <a:cs typeface="Times New Roman"/>
              </a:rPr>
              <a:t>safeguarding </a:t>
            </a:r>
            <a:r>
              <a:rPr sz="1350" spc="45" dirty="0">
                <a:solidFill>
                  <a:srgbClr val="C9C2C0"/>
                </a:solidFill>
                <a:latin typeface="Times New Roman"/>
                <a:cs typeface="Times New Roman"/>
              </a:rPr>
              <a:t>sensitive </a:t>
            </a:r>
            <a:r>
              <a:rPr sz="1350" spc="70" dirty="0">
                <a:solidFill>
                  <a:srgbClr val="C9C2C0"/>
                </a:solidFill>
                <a:latin typeface="Times New Roman"/>
                <a:cs typeface="Times New Roman"/>
              </a:rPr>
              <a:t>information </a:t>
            </a:r>
            <a:r>
              <a:rPr sz="1350" spc="100" dirty="0">
                <a:solidFill>
                  <a:srgbClr val="C9C2C0"/>
                </a:solidFill>
                <a:latin typeface="Times New Roman"/>
                <a:cs typeface="Times New Roman"/>
              </a:rPr>
              <a:t>and </a:t>
            </a:r>
            <a:r>
              <a:rPr sz="1350" spc="10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65" dirty="0">
                <a:solidFill>
                  <a:srgbClr val="C9C2C0"/>
                </a:solidFill>
                <a:latin typeface="Times New Roman"/>
                <a:cs typeface="Times New Roman"/>
              </a:rPr>
              <a:t>ensuring</a:t>
            </a:r>
            <a:r>
              <a:rPr sz="1350" spc="-20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40" dirty="0">
                <a:solidFill>
                  <a:srgbClr val="C9C2C0"/>
                </a:solidFill>
                <a:latin typeface="Times New Roman"/>
                <a:cs typeface="Times New Roman"/>
              </a:rPr>
              <a:t>digital</a:t>
            </a:r>
            <a:r>
              <a:rPr sz="1350" spc="-15" dirty="0">
                <a:solidFill>
                  <a:srgbClr val="C9C2C0"/>
                </a:solidFill>
                <a:latin typeface="Times New Roman"/>
                <a:cs typeface="Times New Roman"/>
              </a:rPr>
              <a:t> </a:t>
            </a:r>
            <a:r>
              <a:rPr sz="1350" spc="35" dirty="0">
                <a:solidFill>
                  <a:srgbClr val="C9C2C0"/>
                </a:solidFill>
                <a:latin typeface="Times New Roman"/>
                <a:cs typeface="Times New Roman"/>
              </a:rPr>
              <a:t>privacy.</a:t>
            </a:r>
            <a:endParaRPr sz="135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38647" y="2550579"/>
            <a:ext cx="3863924" cy="21318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881901"/>
            <a:ext cx="4243070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135" dirty="0"/>
              <a:t>Who</a:t>
            </a:r>
            <a:r>
              <a:rPr spc="-365" dirty="0"/>
              <a:t> </a:t>
            </a:r>
            <a:r>
              <a:rPr spc="-245" dirty="0"/>
              <a:t>are</a:t>
            </a:r>
            <a:r>
              <a:rPr spc="-365" dirty="0"/>
              <a:t> </a:t>
            </a:r>
            <a:r>
              <a:rPr spc="-220" dirty="0"/>
              <a:t>th</a:t>
            </a:r>
            <a:r>
              <a:rPr spc="-250" dirty="0"/>
              <a:t>e</a:t>
            </a:r>
            <a:r>
              <a:rPr spc="-370" dirty="0"/>
              <a:t> </a:t>
            </a:r>
            <a:r>
              <a:rPr spc="-220" dirty="0"/>
              <a:t>end</a:t>
            </a:r>
            <a:r>
              <a:rPr spc="-370" dirty="0"/>
              <a:t> </a:t>
            </a:r>
            <a:r>
              <a:rPr spc="-240" dirty="0"/>
              <a:t>users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5965" y="1808238"/>
            <a:ext cx="2541054" cy="157031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638515" y="3560954"/>
            <a:ext cx="2545080" cy="19202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0" dirty="0">
                <a:solidFill>
                  <a:srgbClr val="EBCCBB"/>
                </a:solidFill>
                <a:latin typeface="Verdana"/>
                <a:cs typeface="Verdana"/>
              </a:rPr>
              <a:t>IT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Securit</a:t>
            </a:r>
            <a:r>
              <a:rPr sz="1650" spc="-105" dirty="0">
                <a:solidFill>
                  <a:srgbClr val="EBCCBB"/>
                </a:solidFill>
                <a:latin typeface="Verdana"/>
                <a:cs typeface="Verdana"/>
              </a:rPr>
              <a:t>y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70" dirty="0">
                <a:solidFill>
                  <a:srgbClr val="EBCCBB"/>
                </a:solidFill>
                <a:latin typeface="Verdana"/>
                <a:cs typeface="Verdana"/>
              </a:rPr>
              <a:t>Professionals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The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primary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en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fo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this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solutio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are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20" dirty="0">
                <a:solidFill>
                  <a:srgbClr val="C9C2C0"/>
                </a:solidFill>
                <a:latin typeface="Verdana"/>
                <a:cs typeface="Verdana"/>
              </a:rPr>
              <a:t>IT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professionals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responsible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for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protectin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organization's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networks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device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fro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m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cyber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threats.</a:t>
            </a:r>
            <a:endParaRPr sz="1350">
              <a:latin typeface="Verdana"/>
              <a:cs typeface="Verdan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53991" y="1808238"/>
            <a:ext cx="2541054" cy="1570316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436529" y="3560954"/>
            <a:ext cx="2336800" cy="19202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85" dirty="0">
                <a:solidFill>
                  <a:srgbClr val="EBCCBB"/>
                </a:solidFill>
                <a:latin typeface="Verdana"/>
                <a:cs typeface="Verdana"/>
              </a:rPr>
              <a:t>Business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Executives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Business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leaders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decision-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makers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wh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need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safeguard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sensitiv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compan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and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ensure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overal</a:t>
            </a: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of  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digita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infrastructure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20" dirty="0">
                <a:solidFill>
                  <a:srgbClr val="C9C2C0"/>
                </a:solidFill>
                <a:latin typeface="Verdana"/>
                <a:cs typeface="Verdana"/>
              </a:rPr>
              <a:t>will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also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benefi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fro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m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thi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solution.</a:t>
            </a:r>
            <a:endParaRPr sz="1350">
              <a:latin typeface="Verdana"/>
              <a:cs typeface="Verdana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252004" y="1808238"/>
            <a:ext cx="2541053" cy="1570316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234555" y="3560954"/>
            <a:ext cx="2565400" cy="19202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00" dirty="0">
                <a:solidFill>
                  <a:srgbClr val="EBCCBB"/>
                </a:solidFill>
                <a:latin typeface="Verdana"/>
                <a:cs typeface="Verdana"/>
              </a:rPr>
              <a:t>Remote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Employees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With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rise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f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remote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work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,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this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too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ca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help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protec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employee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accessing 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compan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0" dirty="0">
                <a:solidFill>
                  <a:srgbClr val="C9C2C0"/>
                </a:solidFill>
                <a:latin typeface="Verdana"/>
                <a:cs typeface="Verdana"/>
              </a:rPr>
              <a:t>system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from  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persona</a:t>
            </a: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device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outsid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the 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offic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network.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8515" y="1338720"/>
            <a:ext cx="7346950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114" dirty="0"/>
              <a:t>Your</a:t>
            </a:r>
            <a:r>
              <a:rPr spc="-370" dirty="0"/>
              <a:t> </a:t>
            </a:r>
            <a:r>
              <a:rPr spc="-140" dirty="0"/>
              <a:t>solution</a:t>
            </a:r>
            <a:r>
              <a:rPr spc="-370" dirty="0"/>
              <a:t> </a:t>
            </a:r>
            <a:r>
              <a:rPr spc="-200" dirty="0"/>
              <a:t>and</a:t>
            </a:r>
            <a:r>
              <a:rPr spc="-360" dirty="0"/>
              <a:t> </a:t>
            </a:r>
            <a:r>
              <a:rPr spc="-130" dirty="0"/>
              <a:t>its</a:t>
            </a:r>
            <a:r>
              <a:rPr spc="-365" dirty="0"/>
              <a:t> </a:t>
            </a:r>
            <a:r>
              <a:rPr spc="-225" dirty="0"/>
              <a:t>value</a:t>
            </a:r>
            <a:r>
              <a:rPr spc="-365" dirty="0"/>
              <a:t> </a:t>
            </a:r>
            <a:r>
              <a:rPr spc="-155" dirty="0"/>
              <a:t>preposition</a:t>
            </a:r>
          </a:p>
        </p:txBody>
      </p:sp>
      <p:sp>
        <p:nvSpPr>
          <p:cNvPr id="3" name="object 3"/>
          <p:cNvSpPr/>
          <p:nvPr/>
        </p:nvSpPr>
        <p:spPr>
          <a:xfrm>
            <a:off x="1655965" y="2274582"/>
            <a:ext cx="2598420" cy="2779395"/>
          </a:xfrm>
          <a:custGeom>
            <a:avLst/>
            <a:gdLst/>
            <a:ahLst/>
            <a:cxnLst/>
            <a:rect l="l" t="t" r="r" b="b"/>
            <a:pathLst>
              <a:path w="2598420" h="2779395">
                <a:moveTo>
                  <a:pt x="2518130" y="0"/>
                </a:moveTo>
                <a:lnTo>
                  <a:pt x="80035" y="0"/>
                </a:lnTo>
                <a:lnTo>
                  <a:pt x="74460" y="546"/>
                </a:lnTo>
                <a:lnTo>
                  <a:pt x="33388" y="17551"/>
                </a:lnTo>
                <a:lnTo>
                  <a:pt x="8674" y="47675"/>
                </a:lnTo>
                <a:lnTo>
                  <a:pt x="0" y="80022"/>
                </a:lnTo>
                <a:lnTo>
                  <a:pt x="0" y="2693327"/>
                </a:lnTo>
                <a:lnTo>
                  <a:pt x="0" y="2698953"/>
                </a:lnTo>
                <a:lnTo>
                  <a:pt x="11315" y="2736240"/>
                </a:lnTo>
                <a:lnTo>
                  <a:pt x="42748" y="2767672"/>
                </a:lnTo>
                <a:lnTo>
                  <a:pt x="80035" y="2778975"/>
                </a:lnTo>
                <a:lnTo>
                  <a:pt x="2518130" y="2778975"/>
                </a:lnTo>
                <a:lnTo>
                  <a:pt x="2555417" y="2767672"/>
                </a:lnTo>
                <a:lnTo>
                  <a:pt x="2586850" y="2736240"/>
                </a:lnTo>
                <a:lnTo>
                  <a:pt x="2598166" y="2698953"/>
                </a:lnTo>
                <a:lnTo>
                  <a:pt x="2598166" y="80022"/>
                </a:lnTo>
                <a:lnTo>
                  <a:pt x="2586850" y="42735"/>
                </a:lnTo>
                <a:lnTo>
                  <a:pt x="2555417" y="11303"/>
                </a:lnTo>
                <a:lnTo>
                  <a:pt x="2523705" y="546"/>
                </a:lnTo>
                <a:lnTo>
                  <a:pt x="2518130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9813" y="2409394"/>
            <a:ext cx="1965960" cy="244411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470534">
              <a:lnSpc>
                <a:spcPct val="106000"/>
              </a:lnSpc>
              <a:spcBef>
                <a:spcPts val="15"/>
              </a:spcBef>
            </a:pP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Comprehensive  Security</a:t>
            </a:r>
            <a:endParaRPr sz="1650" dirty="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Ou</a:t>
            </a:r>
            <a:r>
              <a:rPr sz="1350" spc="-4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solution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provide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comprehensive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b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monitoring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all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keyboard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input,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detecting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suspiciou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activity,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and 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alerting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potential 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threats.</a:t>
            </a:r>
            <a:endParaRPr sz="1350" dirty="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25429" y="2274582"/>
            <a:ext cx="2598420" cy="2779395"/>
          </a:xfrm>
          <a:custGeom>
            <a:avLst/>
            <a:gdLst/>
            <a:ahLst/>
            <a:cxnLst/>
            <a:rect l="l" t="t" r="r" b="b"/>
            <a:pathLst>
              <a:path w="2598420" h="2779395">
                <a:moveTo>
                  <a:pt x="2518143" y="0"/>
                </a:moveTo>
                <a:lnTo>
                  <a:pt x="80035" y="0"/>
                </a:lnTo>
                <a:lnTo>
                  <a:pt x="74472" y="546"/>
                </a:lnTo>
                <a:lnTo>
                  <a:pt x="33401" y="17551"/>
                </a:lnTo>
                <a:lnTo>
                  <a:pt x="8686" y="47675"/>
                </a:lnTo>
                <a:lnTo>
                  <a:pt x="0" y="80022"/>
                </a:lnTo>
                <a:lnTo>
                  <a:pt x="12" y="2693327"/>
                </a:lnTo>
                <a:lnTo>
                  <a:pt x="0" y="2698953"/>
                </a:lnTo>
                <a:lnTo>
                  <a:pt x="11315" y="2736240"/>
                </a:lnTo>
                <a:lnTo>
                  <a:pt x="42748" y="2767672"/>
                </a:lnTo>
                <a:lnTo>
                  <a:pt x="80035" y="2778975"/>
                </a:lnTo>
                <a:lnTo>
                  <a:pt x="2518143" y="2778975"/>
                </a:lnTo>
                <a:lnTo>
                  <a:pt x="2555417" y="2767672"/>
                </a:lnTo>
                <a:lnTo>
                  <a:pt x="2586850" y="2736240"/>
                </a:lnTo>
                <a:lnTo>
                  <a:pt x="2598166" y="2698953"/>
                </a:lnTo>
                <a:lnTo>
                  <a:pt x="2598166" y="80022"/>
                </a:lnTo>
                <a:lnTo>
                  <a:pt x="2586850" y="42735"/>
                </a:lnTo>
                <a:lnTo>
                  <a:pt x="2555417" y="11303"/>
                </a:lnTo>
                <a:lnTo>
                  <a:pt x="2523705" y="546"/>
                </a:lnTo>
                <a:lnTo>
                  <a:pt x="2518143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79289" y="2409394"/>
            <a:ext cx="2206625" cy="21774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80" dirty="0">
                <a:solidFill>
                  <a:srgbClr val="EBCCBB"/>
                </a:solidFill>
                <a:latin typeface="Verdana"/>
                <a:cs typeface="Verdana"/>
              </a:rPr>
              <a:t>Enhance</a:t>
            </a:r>
            <a:r>
              <a:rPr sz="1650" spc="-75" dirty="0">
                <a:solidFill>
                  <a:srgbClr val="EBCCBB"/>
                </a:solidFill>
                <a:latin typeface="Verdana"/>
                <a:cs typeface="Verdana"/>
              </a:rPr>
              <a:t>d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70" dirty="0">
                <a:solidFill>
                  <a:srgbClr val="EBCCBB"/>
                </a:solidFill>
                <a:latin typeface="Verdana"/>
                <a:cs typeface="Verdana"/>
              </a:rPr>
              <a:t>Privacy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24900"/>
              </a:lnSpc>
              <a:spcBef>
                <a:spcPts val="765"/>
              </a:spcBef>
            </a:pP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By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loggin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all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keyboard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activity,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ou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too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help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users 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identify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prevent 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unauthorize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access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to 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sensitiv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information,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ensurin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digita</a:t>
            </a:r>
            <a:r>
              <a:rPr sz="1350" spc="-35" dirty="0">
                <a:solidFill>
                  <a:srgbClr val="C9C2C0"/>
                </a:solidFill>
                <a:latin typeface="Verdana"/>
                <a:cs typeface="Verdana"/>
              </a:rPr>
              <a:t>l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privacy 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is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protected.</a:t>
            </a:r>
            <a:endParaRPr sz="13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194905" y="2274582"/>
            <a:ext cx="2598420" cy="2779395"/>
          </a:xfrm>
          <a:custGeom>
            <a:avLst/>
            <a:gdLst/>
            <a:ahLst/>
            <a:cxnLst/>
            <a:rect l="l" t="t" r="r" b="b"/>
            <a:pathLst>
              <a:path w="2598420" h="2779395">
                <a:moveTo>
                  <a:pt x="2518130" y="0"/>
                </a:moveTo>
                <a:lnTo>
                  <a:pt x="80022" y="0"/>
                </a:lnTo>
                <a:lnTo>
                  <a:pt x="74460" y="546"/>
                </a:lnTo>
                <a:lnTo>
                  <a:pt x="33388" y="17551"/>
                </a:lnTo>
                <a:lnTo>
                  <a:pt x="8674" y="47675"/>
                </a:lnTo>
                <a:lnTo>
                  <a:pt x="0" y="80022"/>
                </a:lnTo>
                <a:lnTo>
                  <a:pt x="0" y="2693327"/>
                </a:lnTo>
                <a:lnTo>
                  <a:pt x="0" y="2698953"/>
                </a:lnTo>
                <a:lnTo>
                  <a:pt x="11303" y="2736240"/>
                </a:lnTo>
                <a:lnTo>
                  <a:pt x="42735" y="2767672"/>
                </a:lnTo>
                <a:lnTo>
                  <a:pt x="80022" y="2778975"/>
                </a:lnTo>
                <a:lnTo>
                  <a:pt x="2518130" y="2778975"/>
                </a:lnTo>
                <a:lnTo>
                  <a:pt x="2555417" y="2767672"/>
                </a:lnTo>
                <a:lnTo>
                  <a:pt x="2586837" y="2736240"/>
                </a:lnTo>
                <a:lnTo>
                  <a:pt x="2598153" y="2698953"/>
                </a:lnTo>
                <a:lnTo>
                  <a:pt x="2598153" y="80022"/>
                </a:lnTo>
                <a:lnTo>
                  <a:pt x="2586837" y="42735"/>
                </a:lnTo>
                <a:lnTo>
                  <a:pt x="2555417" y="11303"/>
                </a:lnTo>
                <a:lnTo>
                  <a:pt x="2523705" y="546"/>
                </a:lnTo>
                <a:lnTo>
                  <a:pt x="2518130" y="0"/>
                </a:lnTo>
                <a:close/>
              </a:path>
            </a:pathLst>
          </a:custGeom>
          <a:solidFill>
            <a:srgbClr val="3431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348753" y="2409394"/>
            <a:ext cx="2120900" cy="19208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90" dirty="0">
                <a:solidFill>
                  <a:srgbClr val="EBCCBB"/>
                </a:solidFill>
                <a:latin typeface="Verdana"/>
                <a:cs typeface="Verdana"/>
              </a:rPr>
              <a:t>Customizable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105" dirty="0">
                <a:solidFill>
                  <a:srgbClr val="EBCCBB"/>
                </a:solidFill>
                <a:latin typeface="Verdana"/>
                <a:cs typeface="Verdana"/>
              </a:rPr>
              <a:t>Settings</a:t>
            </a:r>
            <a:endParaRPr sz="1650">
              <a:latin typeface="Verdana"/>
              <a:cs typeface="Verdana"/>
            </a:endParaRPr>
          </a:p>
          <a:p>
            <a:pPr marL="12700" marR="37465">
              <a:lnSpc>
                <a:spcPct val="124900"/>
              </a:lnSpc>
              <a:spcBef>
                <a:spcPts val="765"/>
              </a:spcBef>
            </a:pP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Ou</a:t>
            </a:r>
            <a:r>
              <a:rPr sz="1350" spc="-4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softwar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offers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flexible 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configuratio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options, 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allowing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user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tailo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the 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monitoring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alerting 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capabilitie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thei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specific 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needs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preferences.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403" y="0"/>
            <a:ext cx="11442700" cy="7969250"/>
          </a:xfrm>
          <a:custGeom>
            <a:avLst/>
            <a:gdLst/>
            <a:ahLst/>
            <a:cxnLst/>
            <a:rect l="l" t="t" r="r" b="b"/>
            <a:pathLst>
              <a:path w="11442700" h="6440805">
                <a:moveTo>
                  <a:pt x="11442191" y="0"/>
                </a:moveTo>
                <a:lnTo>
                  <a:pt x="0" y="0"/>
                </a:lnTo>
                <a:lnTo>
                  <a:pt x="0" y="6440423"/>
                </a:lnTo>
                <a:lnTo>
                  <a:pt x="11442191" y="6440423"/>
                </a:lnTo>
                <a:lnTo>
                  <a:pt x="11442191" y="0"/>
                </a:lnTo>
                <a:close/>
              </a:path>
            </a:pathLst>
          </a:custGeom>
          <a:solidFill>
            <a:srgbClr val="4643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29701" y="2128648"/>
            <a:ext cx="5017135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170" dirty="0"/>
              <a:t>The</a:t>
            </a:r>
            <a:r>
              <a:rPr spc="-365" dirty="0"/>
              <a:t> </a:t>
            </a:r>
            <a:r>
              <a:rPr spc="-165" dirty="0"/>
              <a:t>Wow</a:t>
            </a:r>
            <a:r>
              <a:rPr spc="-365" dirty="0"/>
              <a:t> </a:t>
            </a:r>
            <a:r>
              <a:rPr spc="-30" dirty="0"/>
              <a:t>in</a:t>
            </a:r>
            <a:r>
              <a:rPr spc="-365" dirty="0"/>
              <a:t> </a:t>
            </a:r>
            <a:r>
              <a:rPr spc="-125" dirty="0"/>
              <a:t>You</a:t>
            </a:r>
            <a:r>
              <a:rPr spc="-85" dirty="0"/>
              <a:t>r</a:t>
            </a:r>
            <a:r>
              <a:rPr spc="-370" dirty="0"/>
              <a:t> </a:t>
            </a:r>
            <a:r>
              <a:rPr spc="-155" dirty="0"/>
              <a:t>Solution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629701" y="2924270"/>
            <a:ext cx="5803900" cy="1310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4900"/>
              </a:lnSpc>
              <a:spcBef>
                <a:spcPts val="100"/>
              </a:spcBef>
            </a:pP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Our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security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solution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goes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beyond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traditional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detection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by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leveraging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advanced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machine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learning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algorithms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to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proactively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identify</a:t>
            </a:r>
            <a:r>
              <a:rPr sz="1350" spc="-14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 </a:t>
            </a:r>
            <a:r>
              <a:rPr sz="1350" spc="-459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neutralize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evolvin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threats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.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This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cutting-edg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technolog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provides 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unparalleled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protection,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delivering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 </a:t>
            </a:r>
            <a:r>
              <a:rPr sz="1350" spc="-120" dirty="0">
                <a:solidFill>
                  <a:srgbClr val="C9C2C0"/>
                </a:solidFill>
                <a:latin typeface="Verdana"/>
                <a:cs typeface="Verdana"/>
              </a:rPr>
              <a:t>seamless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user experience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without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compromising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security.</a:t>
            </a:r>
            <a:endParaRPr sz="1350">
              <a:latin typeface="Verdana"/>
              <a:cs typeface="Verdan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150" y="1393825"/>
            <a:ext cx="4941452" cy="4191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700" y="0"/>
            <a:ext cx="11430000" cy="7964805"/>
          </a:xfrm>
          <a:custGeom>
            <a:avLst/>
            <a:gdLst/>
            <a:ahLst/>
            <a:cxnLst/>
            <a:rect l="l" t="t" r="r" b="b"/>
            <a:pathLst>
              <a:path w="11430000" h="7964805">
                <a:moveTo>
                  <a:pt x="11429999" y="0"/>
                </a:moveTo>
                <a:lnTo>
                  <a:pt x="0" y="0"/>
                </a:lnTo>
                <a:lnTo>
                  <a:pt x="0" y="7964423"/>
                </a:lnTo>
                <a:lnTo>
                  <a:pt x="11429999" y="7964423"/>
                </a:lnTo>
                <a:lnTo>
                  <a:pt x="11429999" y="0"/>
                </a:lnTo>
                <a:close/>
              </a:path>
            </a:pathLst>
          </a:custGeom>
          <a:solidFill>
            <a:srgbClr val="46434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73150" y="1495387"/>
            <a:ext cx="1947545" cy="5397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-95" dirty="0"/>
              <a:t>Modelling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1655965" y="4979803"/>
            <a:ext cx="8137525" cy="789940"/>
            <a:chOff x="1655965" y="4979803"/>
            <a:chExt cx="8137525" cy="789940"/>
          </a:xfrm>
        </p:grpSpPr>
        <p:sp>
          <p:nvSpPr>
            <p:cNvPr id="6" name="object 6"/>
            <p:cNvSpPr/>
            <p:nvPr/>
          </p:nvSpPr>
          <p:spPr>
            <a:xfrm>
              <a:off x="1655965" y="4979809"/>
              <a:ext cx="8137525" cy="635635"/>
            </a:xfrm>
            <a:custGeom>
              <a:avLst/>
              <a:gdLst/>
              <a:ahLst/>
              <a:cxnLst/>
              <a:rect l="l" t="t" r="r" b="b"/>
              <a:pathLst>
                <a:path w="8137525" h="635635">
                  <a:moveTo>
                    <a:pt x="8137093" y="597192"/>
                  </a:moveTo>
                  <a:lnTo>
                    <a:pt x="2000516" y="597192"/>
                  </a:lnTo>
                  <a:lnTo>
                    <a:pt x="2000516" y="0"/>
                  </a:lnTo>
                  <a:lnTo>
                    <a:pt x="1971967" y="0"/>
                  </a:lnTo>
                  <a:lnTo>
                    <a:pt x="1971967" y="597192"/>
                  </a:lnTo>
                  <a:lnTo>
                    <a:pt x="0" y="597192"/>
                  </a:lnTo>
                  <a:lnTo>
                    <a:pt x="0" y="635254"/>
                  </a:lnTo>
                  <a:lnTo>
                    <a:pt x="8137093" y="635254"/>
                  </a:lnTo>
                  <a:lnTo>
                    <a:pt x="8137093" y="597192"/>
                  </a:lnTo>
                  <a:close/>
                </a:path>
              </a:pathLst>
            </a:custGeom>
            <a:solidFill>
              <a:srgbClr val="6D52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454692" y="5389041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00659" y="0"/>
                  </a:moveTo>
                  <a:lnTo>
                    <a:pt x="80035" y="0"/>
                  </a:lnTo>
                  <a:lnTo>
                    <a:pt x="74460" y="546"/>
                  </a:lnTo>
                  <a:lnTo>
                    <a:pt x="33388" y="17551"/>
                  </a:lnTo>
                  <a:lnTo>
                    <a:pt x="8674" y="47675"/>
                  </a:lnTo>
                  <a:lnTo>
                    <a:pt x="0" y="80022"/>
                  </a:lnTo>
                  <a:lnTo>
                    <a:pt x="0" y="295033"/>
                  </a:lnTo>
                  <a:lnTo>
                    <a:pt x="0" y="300647"/>
                  </a:lnTo>
                  <a:lnTo>
                    <a:pt x="11315" y="337934"/>
                  </a:lnTo>
                  <a:lnTo>
                    <a:pt x="42748" y="369366"/>
                  </a:lnTo>
                  <a:lnTo>
                    <a:pt x="80035" y="380682"/>
                  </a:lnTo>
                  <a:lnTo>
                    <a:pt x="300659" y="380682"/>
                  </a:lnTo>
                  <a:lnTo>
                    <a:pt x="337947" y="369366"/>
                  </a:lnTo>
                  <a:lnTo>
                    <a:pt x="369379" y="337934"/>
                  </a:lnTo>
                  <a:lnTo>
                    <a:pt x="380682" y="300647"/>
                  </a:lnTo>
                  <a:lnTo>
                    <a:pt x="380682" y="80022"/>
                  </a:lnTo>
                  <a:lnTo>
                    <a:pt x="369379" y="42735"/>
                  </a:lnTo>
                  <a:lnTo>
                    <a:pt x="337947" y="11303"/>
                  </a:lnTo>
                  <a:lnTo>
                    <a:pt x="306235" y="546"/>
                  </a:lnTo>
                  <a:lnTo>
                    <a:pt x="300659" y="0"/>
                  </a:lnTo>
                  <a:close/>
                </a:path>
              </a:pathLst>
            </a:custGeom>
            <a:solidFill>
              <a:srgbClr val="34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574643" y="5376340"/>
            <a:ext cx="135890" cy="3340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000" spc="-405" dirty="0">
                <a:solidFill>
                  <a:srgbClr val="EBCCBB"/>
                </a:solidFill>
                <a:latin typeface="Verdana"/>
                <a:cs typeface="Verdana"/>
              </a:rPr>
              <a:t>1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890864" y="3627578"/>
            <a:ext cx="3505200" cy="11499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650" spc="-95" dirty="0">
                <a:solidFill>
                  <a:srgbClr val="EBCCBB"/>
                </a:solidFill>
                <a:latin typeface="Verdana"/>
                <a:cs typeface="Verdana"/>
              </a:rPr>
              <a:t>Data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85" dirty="0">
                <a:solidFill>
                  <a:srgbClr val="EBCCBB"/>
                </a:solidFill>
                <a:latin typeface="Verdana"/>
                <a:cs typeface="Verdana"/>
              </a:rPr>
              <a:t>Gathering</a:t>
            </a:r>
            <a:endParaRPr sz="1650">
              <a:latin typeface="Verdana"/>
              <a:cs typeface="Verdana"/>
            </a:endParaRPr>
          </a:p>
          <a:p>
            <a:pPr marL="12700" marR="5080" indent="-1905" algn="ctr">
              <a:lnSpc>
                <a:spcPct val="124900"/>
              </a:lnSpc>
              <a:spcBef>
                <a:spcPts val="765"/>
              </a:spcBef>
            </a:pP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Collec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relevant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on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use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behavior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system 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logs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,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securit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vulnerabilities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5" dirty="0">
                <a:solidFill>
                  <a:srgbClr val="C9C2C0"/>
                </a:solidFill>
                <a:latin typeface="Verdana"/>
                <a:cs typeface="Verdana"/>
              </a:rPr>
              <a:t>inform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the 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model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developmen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process.</a:t>
            </a:r>
            <a:endParaRPr sz="1350">
              <a:latin typeface="Verdana"/>
              <a:cs typeface="Verdana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529414" y="5384279"/>
            <a:ext cx="381000" cy="789940"/>
            <a:chOff x="5529414" y="5384279"/>
            <a:chExt cx="381000" cy="789940"/>
          </a:xfrm>
        </p:grpSpPr>
        <p:sp>
          <p:nvSpPr>
            <p:cNvPr id="11" name="object 11"/>
            <p:cNvSpPr/>
            <p:nvPr/>
          </p:nvSpPr>
          <p:spPr>
            <a:xfrm>
              <a:off x="5702655" y="5574620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38070" y="0"/>
                  </a:moveTo>
                  <a:lnTo>
                    <a:pt x="0" y="0"/>
                  </a:lnTo>
                  <a:lnTo>
                    <a:pt x="0" y="599573"/>
                  </a:lnTo>
                  <a:lnTo>
                    <a:pt x="38070" y="599573"/>
                  </a:lnTo>
                  <a:lnTo>
                    <a:pt x="38070" y="0"/>
                  </a:lnTo>
                  <a:close/>
                </a:path>
              </a:pathLst>
            </a:custGeom>
            <a:solidFill>
              <a:srgbClr val="6D52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529414" y="5384279"/>
              <a:ext cx="381000" cy="390525"/>
            </a:xfrm>
            <a:custGeom>
              <a:avLst/>
              <a:gdLst/>
              <a:ahLst/>
              <a:cxnLst/>
              <a:rect l="l" t="t" r="r" b="b"/>
              <a:pathLst>
                <a:path w="381000" h="390525">
                  <a:moveTo>
                    <a:pt x="300659" y="0"/>
                  </a:moveTo>
                  <a:lnTo>
                    <a:pt x="80035" y="0"/>
                  </a:lnTo>
                  <a:lnTo>
                    <a:pt x="74460" y="546"/>
                  </a:lnTo>
                  <a:lnTo>
                    <a:pt x="33388" y="17564"/>
                  </a:lnTo>
                  <a:lnTo>
                    <a:pt x="8674" y="47675"/>
                  </a:lnTo>
                  <a:lnTo>
                    <a:pt x="0" y="80035"/>
                  </a:lnTo>
                  <a:lnTo>
                    <a:pt x="0" y="304546"/>
                  </a:lnTo>
                  <a:lnTo>
                    <a:pt x="0" y="310172"/>
                  </a:lnTo>
                  <a:lnTo>
                    <a:pt x="11315" y="347459"/>
                  </a:lnTo>
                  <a:lnTo>
                    <a:pt x="42748" y="378891"/>
                  </a:lnTo>
                  <a:lnTo>
                    <a:pt x="80035" y="390207"/>
                  </a:lnTo>
                  <a:lnTo>
                    <a:pt x="300659" y="390207"/>
                  </a:lnTo>
                  <a:lnTo>
                    <a:pt x="337934" y="378891"/>
                  </a:lnTo>
                  <a:lnTo>
                    <a:pt x="369366" y="347459"/>
                  </a:lnTo>
                  <a:lnTo>
                    <a:pt x="380682" y="310172"/>
                  </a:lnTo>
                  <a:lnTo>
                    <a:pt x="380682" y="80035"/>
                  </a:lnTo>
                  <a:lnTo>
                    <a:pt x="369366" y="42748"/>
                  </a:lnTo>
                  <a:lnTo>
                    <a:pt x="337934" y="11315"/>
                  </a:lnTo>
                  <a:lnTo>
                    <a:pt x="306222" y="546"/>
                  </a:lnTo>
                  <a:lnTo>
                    <a:pt x="300659" y="0"/>
                  </a:lnTo>
                  <a:close/>
                </a:path>
              </a:pathLst>
            </a:custGeom>
            <a:solidFill>
              <a:srgbClr val="34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635231" y="5381090"/>
            <a:ext cx="169545" cy="3340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000" spc="-145" dirty="0">
                <a:solidFill>
                  <a:srgbClr val="EBCCBB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957853" y="6311384"/>
            <a:ext cx="3524250" cy="11499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92480">
              <a:lnSpc>
                <a:spcPct val="100000"/>
              </a:lnSpc>
              <a:spcBef>
                <a:spcPts val="135"/>
              </a:spcBef>
            </a:pPr>
            <a:r>
              <a:rPr sz="1650" spc="-90" dirty="0">
                <a:solidFill>
                  <a:srgbClr val="EBCCBB"/>
                </a:solidFill>
                <a:latin typeface="Verdana"/>
                <a:cs typeface="Verdana"/>
              </a:rPr>
              <a:t>Feature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70" dirty="0">
                <a:solidFill>
                  <a:srgbClr val="EBCCBB"/>
                </a:solidFill>
                <a:latin typeface="Verdana"/>
                <a:cs typeface="Verdana"/>
              </a:rPr>
              <a:t>Engineering</a:t>
            </a:r>
            <a:endParaRPr sz="1650">
              <a:latin typeface="Verdana"/>
              <a:cs typeface="Verdana"/>
            </a:endParaRPr>
          </a:p>
          <a:p>
            <a:pPr marL="45085" marR="5080" indent="-33020" algn="just">
              <a:lnSpc>
                <a:spcPct val="124900"/>
              </a:lnSpc>
              <a:spcBef>
                <a:spcPts val="765"/>
              </a:spcBef>
            </a:pP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Identify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extrac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most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relevant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features 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fro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m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th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dat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45" dirty="0">
                <a:solidFill>
                  <a:srgbClr val="C9C2C0"/>
                </a:solidFill>
                <a:latin typeface="Verdana"/>
                <a:cs typeface="Verdana"/>
              </a:rPr>
              <a:t>buil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predictiv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model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that 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ca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0" dirty="0">
                <a:solidFill>
                  <a:srgbClr val="C9C2C0"/>
                </a:solidFill>
                <a:latin typeface="Verdana"/>
                <a:cs typeface="Verdana"/>
              </a:rPr>
              <a:t>detec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and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preven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intrusions.</a:t>
            </a:r>
            <a:endParaRPr sz="1350">
              <a:latin typeface="Verdana"/>
              <a:cs typeface="Verdana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7604138" y="4979803"/>
            <a:ext cx="390525" cy="789940"/>
            <a:chOff x="7604138" y="4979803"/>
            <a:chExt cx="390525" cy="789940"/>
          </a:xfrm>
        </p:grpSpPr>
        <p:sp>
          <p:nvSpPr>
            <p:cNvPr id="16" name="object 16"/>
            <p:cNvSpPr/>
            <p:nvPr/>
          </p:nvSpPr>
          <p:spPr>
            <a:xfrm>
              <a:off x="7777378" y="4979803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38070" y="0"/>
                  </a:moveTo>
                  <a:lnTo>
                    <a:pt x="0" y="0"/>
                  </a:lnTo>
                  <a:lnTo>
                    <a:pt x="0" y="599573"/>
                  </a:lnTo>
                  <a:lnTo>
                    <a:pt x="38070" y="599573"/>
                  </a:lnTo>
                  <a:lnTo>
                    <a:pt x="38070" y="0"/>
                  </a:lnTo>
                  <a:close/>
                </a:path>
              </a:pathLst>
            </a:custGeom>
            <a:solidFill>
              <a:srgbClr val="6D524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604138" y="5389041"/>
              <a:ext cx="390525" cy="381000"/>
            </a:xfrm>
            <a:custGeom>
              <a:avLst/>
              <a:gdLst/>
              <a:ahLst/>
              <a:cxnLst/>
              <a:rect l="l" t="t" r="r" b="b"/>
              <a:pathLst>
                <a:path w="390525" h="381000">
                  <a:moveTo>
                    <a:pt x="310172" y="0"/>
                  </a:moveTo>
                  <a:lnTo>
                    <a:pt x="80022" y="0"/>
                  </a:lnTo>
                  <a:lnTo>
                    <a:pt x="74460" y="546"/>
                  </a:lnTo>
                  <a:lnTo>
                    <a:pt x="33388" y="17551"/>
                  </a:lnTo>
                  <a:lnTo>
                    <a:pt x="8674" y="47675"/>
                  </a:lnTo>
                  <a:lnTo>
                    <a:pt x="0" y="80022"/>
                  </a:lnTo>
                  <a:lnTo>
                    <a:pt x="0" y="295033"/>
                  </a:lnTo>
                  <a:lnTo>
                    <a:pt x="0" y="300647"/>
                  </a:lnTo>
                  <a:lnTo>
                    <a:pt x="11315" y="337934"/>
                  </a:lnTo>
                  <a:lnTo>
                    <a:pt x="25095" y="355587"/>
                  </a:lnTo>
                  <a:lnTo>
                    <a:pt x="29057" y="359575"/>
                  </a:lnTo>
                  <a:lnTo>
                    <a:pt x="63423" y="377939"/>
                  </a:lnTo>
                  <a:lnTo>
                    <a:pt x="80022" y="380682"/>
                  </a:lnTo>
                  <a:lnTo>
                    <a:pt x="310172" y="380682"/>
                  </a:lnTo>
                  <a:lnTo>
                    <a:pt x="347459" y="369366"/>
                  </a:lnTo>
                  <a:lnTo>
                    <a:pt x="378891" y="337934"/>
                  </a:lnTo>
                  <a:lnTo>
                    <a:pt x="390194" y="300647"/>
                  </a:lnTo>
                  <a:lnTo>
                    <a:pt x="390194" y="80022"/>
                  </a:lnTo>
                  <a:lnTo>
                    <a:pt x="378891" y="42735"/>
                  </a:lnTo>
                  <a:lnTo>
                    <a:pt x="347459" y="11303"/>
                  </a:lnTo>
                  <a:lnTo>
                    <a:pt x="315747" y="546"/>
                  </a:lnTo>
                  <a:lnTo>
                    <a:pt x="310172" y="0"/>
                  </a:lnTo>
                  <a:close/>
                </a:path>
              </a:pathLst>
            </a:custGeom>
            <a:solidFill>
              <a:srgbClr val="3431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7713230" y="5376340"/>
            <a:ext cx="167640" cy="3340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000" spc="-160" dirty="0">
                <a:solidFill>
                  <a:srgbClr val="EBCCBB"/>
                </a:solidFill>
                <a:latin typeface="Verdana"/>
                <a:cs typeface="Verdana"/>
              </a:rPr>
              <a:t>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971006" y="3370619"/>
            <a:ext cx="3652520" cy="140652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650" spc="-35" dirty="0">
                <a:solidFill>
                  <a:srgbClr val="EBCCBB"/>
                </a:solidFill>
                <a:latin typeface="Verdana"/>
                <a:cs typeface="Verdana"/>
              </a:rPr>
              <a:t>Mode</a:t>
            </a:r>
            <a:r>
              <a:rPr sz="1650" spc="-15" dirty="0">
                <a:solidFill>
                  <a:srgbClr val="EBCCBB"/>
                </a:solidFill>
                <a:latin typeface="Verdana"/>
                <a:cs typeface="Verdana"/>
              </a:rPr>
              <a:t>l</a:t>
            </a:r>
            <a:r>
              <a:rPr sz="1650" spc="-175" dirty="0">
                <a:solidFill>
                  <a:srgbClr val="EBCCBB"/>
                </a:solidFill>
                <a:latin typeface="Verdana"/>
                <a:cs typeface="Verdana"/>
              </a:rPr>
              <a:t> </a:t>
            </a:r>
            <a:r>
              <a:rPr sz="1650" spc="-40" dirty="0">
                <a:solidFill>
                  <a:srgbClr val="EBCCBB"/>
                </a:solidFill>
                <a:latin typeface="Verdana"/>
                <a:cs typeface="Verdana"/>
              </a:rPr>
              <a:t>Training</a:t>
            </a:r>
            <a:endParaRPr sz="1650">
              <a:latin typeface="Verdana"/>
              <a:cs typeface="Verdana"/>
            </a:endParaRPr>
          </a:p>
          <a:p>
            <a:pPr marL="12700" marR="5080" algn="ctr">
              <a:lnSpc>
                <a:spcPct val="124900"/>
              </a:lnSpc>
              <a:spcBef>
                <a:spcPts val="765"/>
              </a:spcBef>
            </a:pPr>
            <a:r>
              <a:rPr sz="1350" spc="-40" dirty="0">
                <a:solidFill>
                  <a:srgbClr val="C9C2C0"/>
                </a:solidFill>
                <a:latin typeface="Verdana"/>
                <a:cs typeface="Verdana"/>
              </a:rPr>
              <a:t>Train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35" dirty="0">
                <a:solidFill>
                  <a:srgbClr val="C9C2C0"/>
                </a:solidFill>
                <a:latin typeface="Verdana"/>
                <a:cs typeface="Verdana"/>
              </a:rPr>
              <a:t>a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machine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learning</a:t>
            </a:r>
            <a:r>
              <a:rPr sz="1350" spc="-14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model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using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advanced </a:t>
            </a:r>
            <a:r>
              <a:rPr sz="1350" spc="-459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technique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lik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114" dirty="0">
                <a:solidFill>
                  <a:srgbClr val="C9C2C0"/>
                </a:solidFill>
                <a:latin typeface="Verdana"/>
                <a:cs typeface="Verdana"/>
              </a:rPr>
              <a:t>deep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learnin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g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5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50" dirty="0">
                <a:solidFill>
                  <a:srgbClr val="C9C2C0"/>
                </a:solidFill>
                <a:latin typeface="Verdana"/>
                <a:cs typeface="Verdana"/>
              </a:rPr>
              <a:t>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5" dirty="0">
                <a:solidFill>
                  <a:srgbClr val="C9C2C0"/>
                </a:solidFill>
                <a:latin typeface="Verdana"/>
                <a:cs typeface="Verdana"/>
              </a:rPr>
              <a:t>anomaly  detectio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n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70" dirty="0">
                <a:solidFill>
                  <a:srgbClr val="C9C2C0"/>
                </a:solidFill>
                <a:latin typeface="Verdana"/>
                <a:cs typeface="Verdana"/>
              </a:rPr>
              <a:t>t</a:t>
            </a:r>
            <a:r>
              <a:rPr sz="1350" spc="-100" dirty="0">
                <a:solidFill>
                  <a:srgbClr val="C9C2C0"/>
                </a:solidFill>
                <a:latin typeface="Verdana"/>
                <a:cs typeface="Verdana"/>
              </a:rPr>
              <a:t>o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0" dirty="0">
                <a:solidFill>
                  <a:srgbClr val="C9C2C0"/>
                </a:solidFill>
                <a:latin typeface="Verdana"/>
                <a:cs typeface="Verdana"/>
              </a:rPr>
              <a:t>identify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95" dirty="0">
                <a:solidFill>
                  <a:srgbClr val="C9C2C0"/>
                </a:solidFill>
                <a:latin typeface="Verdana"/>
                <a:cs typeface="Verdana"/>
              </a:rPr>
              <a:t>pattern</a:t>
            </a:r>
            <a:r>
              <a:rPr sz="1350" spc="-90" dirty="0">
                <a:solidFill>
                  <a:srgbClr val="C9C2C0"/>
                </a:solidFill>
                <a:latin typeface="Verdana"/>
                <a:cs typeface="Verdana"/>
              </a:rPr>
              <a:t>s</a:t>
            </a:r>
            <a:r>
              <a:rPr sz="1350" spc="-155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indicative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65" dirty="0">
                <a:solidFill>
                  <a:srgbClr val="C9C2C0"/>
                </a:solidFill>
                <a:latin typeface="Verdana"/>
                <a:cs typeface="Verdana"/>
              </a:rPr>
              <a:t>of  </a:t>
            </a:r>
            <a:r>
              <a:rPr sz="1350" spc="-105" dirty="0">
                <a:solidFill>
                  <a:srgbClr val="C9C2C0"/>
                </a:solidFill>
                <a:latin typeface="Verdana"/>
                <a:cs typeface="Verdana"/>
              </a:rPr>
              <a:t>keylogger</a:t>
            </a:r>
            <a:r>
              <a:rPr sz="1350" spc="-150" dirty="0">
                <a:solidFill>
                  <a:srgbClr val="C9C2C0"/>
                </a:solidFill>
                <a:latin typeface="Verdana"/>
                <a:cs typeface="Verdana"/>
              </a:rPr>
              <a:t> </a:t>
            </a:r>
            <a:r>
              <a:rPr sz="1350" spc="-80" dirty="0">
                <a:solidFill>
                  <a:srgbClr val="C9C2C0"/>
                </a:solidFill>
                <a:latin typeface="Verdana"/>
                <a:cs typeface="Verdana"/>
              </a:rPr>
              <a:t>activity.</a:t>
            </a:r>
            <a:endParaRPr sz="13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614</Words>
  <Application>Microsoft Office PowerPoint</Application>
  <PresentationFormat>Custom</PresentationFormat>
  <Paragraphs>60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Lucida Sans Unicode</vt:lpstr>
      <vt:lpstr>Times New Roman</vt:lpstr>
      <vt:lpstr>Verdana</vt:lpstr>
      <vt:lpstr>Office Theme</vt:lpstr>
      <vt:lpstr>Student Name: k jaya raju    Final Project: key logger and security</vt:lpstr>
      <vt:lpstr> Keylogger and security</vt:lpstr>
      <vt:lpstr>Agenda</vt:lpstr>
      <vt:lpstr>Problem Statement</vt:lpstr>
      <vt:lpstr>Project Overview</vt:lpstr>
      <vt:lpstr>Who are the end users</vt:lpstr>
      <vt:lpstr>Your solution and its value preposition</vt:lpstr>
      <vt:lpstr>The Wow in Your Solution</vt:lpstr>
      <vt:lpstr>Modelling</vt:lpstr>
      <vt:lpstr>Results</vt:lpstr>
      <vt:lpstr>Project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Name:</dc:title>
  <dc:creator>LENOVO</dc:creator>
  <cp:lastModifiedBy>pavanipinisetty441@outlook.com</cp:lastModifiedBy>
  <cp:revision>5</cp:revision>
  <dcterms:created xsi:type="dcterms:W3CDTF">2024-06-10T10:19:41Z</dcterms:created>
  <dcterms:modified xsi:type="dcterms:W3CDTF">2024-06-25T05:53:01Z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2024-06-10T00:00:00Z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2024-06-10T00:00:00Z</vt:filetime>
  </property>
</Properties>
</file>